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74" r:id="rId4"/>
    <p:sldId id="275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  <p:sldId id="272" r:id="rId18"/>
    <p:sldId id="276" r:id="rId19"/>
    <p:sldId id="277" r:id="rId20"/>
    <p:sldId id="27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05.03.2024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05.03.2024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bashkizi.ru/articles/uly-dan-y-n/2023-06-06/g-lm-ryenk-y-yansy-m-ryen-su-3285842" TargetMode="External"/><Relationship Id="rId2" Type="http://schemas.openxmlformats.org/officeDocument/2006/relationships/hyperlink" Target="https://kurultai.ru/ru/content/3570-yansyk--bashkirskij-kiset-legenda-o-vozvrashhenii-domoj/?tag%5b1%5d=new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ba.wikipedia.org/wiki/&#1071;&#1085;&#1089;&#1099;&#1185;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0"/>
            <a:ext cx="8215338" cy="2357430"/>
          </a:xfrm>
        </p:spPr>
        <p:txBody>
          <a:bodyPr>
            <a:noAutofit/>
          </a:bodyPr>
          <a:lstStyle/>
          <a:p>
            <a:pPr algn="ctr"/>
            <a:r>
              <a:rPr lang="ba-RU" sz="4800" dirty="0" smtClean="0">
                <a:latin typeface="Georgia" pitchFamily="18" charset="0"/>
              </a:rPr>
              <a:t>Технология изготовления </a:t>
            </a:r>
            <a:r>
              <a:rPr lang="ru-RU" sz="4800" dirty="0" smtClean="0">
                <a:latin typeface="Georgia" pitchFamily="18" charset="0"/>
              </a:rPr>
              <a:t>«</a:t>
            </a:r>
            <a:r>
              <a:rPr lang="ba-RU" sz="4800" dirty="0" smtClean="0">
                <a:latin typeface="Georgia" pitchFamily="18" charset="0"/>
              </a:rPr>
              <a:t>Янсыка</a:t>
            </a:r>
            <a:r>
              <a:rPr lang="ru-RU" sz="4800" dirty="0" smtClean="0">
                <a:latin typeface="Georgia" pitchFamily="18" charset="0"/>
              </a:rPr>
              <a:t>»</a:t>
            </a:r>
            <a:r>
              <a:rPr lang="ba-RU" sz="4800" dirty="0" smtClean="0">
                <a:latin typeface="Georgia" pitchFamily="18" charset="0"/>
              </a:rPr>
              <a:t> </a:t>
            </a:r>
            <a:r>
              <a:rPr lang="ba-RU" sz="4800" dirty="0" smtClean="0">
                <a:latin typeface="Georgia" pitchFamily="18" charset="0"/>
              </a:rPr>
              <a:t/>
            </a:r>
            <a:br>
              <a:rPr lang="ba-RU" sz="4800" dirty="0" smtClean="0">
                <a:latin typeface="Georgia" pitchFamily="18" charset="0"/>
              </a:rPr>
            </a:br>
            <a:r>
              <a:rPr lang="ba-RU" sz="4800" dirty="0" smtClean="0">
                <a:latin typeface="Georgia" pitchFamily="18" charset="0"/>
              </a:rPr>
              <a:t>невесты </a:t>
            </a:r>
            <a:r>
              <a:rPr lang="ba-RU" sz="4800" dirty="0" smtClean="0">
                <a:latin typeface="Georgia" pitchFamily="18" charset="0"/>
              </a:rPr>
              <a:t>для жениха</a:t>
            </a:r>
            <a:endParaRPr lang="ru-RU" sz="4800" dirty="0">
              <a:latin typeface="Georgia" pitchFamily="18" charset="0"/>
            </a:endParaRPr>
          </a:p>
        </p:txBody>
      </p:sp>
      <p:pic>
        <p:nvPicPr>
          <p:cNvPr id="4" name="Picture 5" descr="C:\Users\user\Desktop\НКН\Янсык невесты\фото янсык\Z4JtPZP_We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500306"/>
            <a:ext cx="5929354" cy="38576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Форма бытования</a:t>
            </a:r>
            <a:endParaRPr lang="ru-RU" dirty="0" smtClean="0"/>
          </a:p>
          <a:p>
            <a:r>
              <a:rPr lang="ru-RU" dirty="0" err="1" smtClean="0"/>
              <a:t>Янсык</a:t>
            </a:r>
            <a:r>
              <a:rPr lang="ru-RU" dirty="0" smtClean="0"/>
              <a:t> существует в настоящее время как реконструкция, так и в форме авторских изделий на основе этнографических данных.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smtClean="0"/>
              <a:t>Этнологический аспект</a:t>
            </a:r>
            <a:endParaRPr lang="ru-RU" dirty="0" smtClean="0"/>
          </a:p>
          <a:p>
            <a:r>
              <a:rPr lang="ru-RU" dirty="0" smtClean="0"/>
              <a:t>Этнологический аспект изготовления данного </a:t>
            </a:r>
            <a:r>
              <a:rPr lang="ru-RU" dirty="0" err="1" smtClean="0"/>
              <a:t>янсыка</a:t>
            </a:r>
            <a:r>
              <a:rPr lang="ru-RU" dirty="0" smtClean="0"/>
              <a:t> Зауральских районов башкир вышивается иголками, северо-восточные районы работают крючком, полностью заполняя орнамент тамбурной вышивкой. В Зауральских районах только края вышиваются тамбурной вышивкой, а орнамент заполняется двойным тамбуром.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Georgia" pitchFamily="18" charset="0"/>
              </a:rPr>
              <a:t>Исторический аспект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214422"/>
            <a:ext cx="8307732" cy="5357850"/>
          </a:xfrm>
        </p:spPr>
        <p:txBody>
          <a:bodyPr>
            <a:normAutofit fontScale="55000" lnSpcReduction="20000"/>
          </a:bodyPr>
          <a:lstStyle/>
          <a:p>
            <a:pPr algn="just">
              <a:buNone/>
            </a:pPr>
            <a:r>
              <a:rPr lang="ru-RU" dirty="0" smtClean="0"/>
              <a:t>     </a:t>
            </a:r>
            <a:r>
              <a:rPr lang="ru-RU" sz="3800" dirty="0" err="1" smtClean="0">
                <a:latin typeface="Georgia" pitchFamily="18" charset="0"/>
              </a:rPr>
              <a:t>Янсык</a:t>
            </a:r>
            <a:r>
              <a:rPr lang="ru-RU" sz="3800" dirty="0" smtClean="0">
                <a:latin typeface="Georgia" pitchFamily="18" charset="0"/>
              </a:rPr>
              <a:t> </a:t>
            </a:r>
            <a:r>
              <a:rPr lang="ru-RU" sz="3800" dirty="0" smtClean="0">
                <a:latin typeface="Georgia" pitchFamily="18" charset="0"/>
              </a:rPr>
              <a:t>– это мужской кошелек для денег, драгоценностей. Как исторический аспект, этот мужской аксессуар </a:t>
            </a:r>
            <a:r>
              <a:rPr lang="ru-RU" sz="3800" dirty="0" err="1" smtClean="0">
                <a:latin typeface="Georgia" pitchFamily="18" charset="0"/>
              </a:rPr>
              <a:t>тюркоязычных</a:t>
            </a:r>
            <a:r>
              <a:rPr lang="ru-RU" sz="3800" dirty="0" smtClean="0">
                <a:latin typeface="Georgia" pitchFamily="18" charset="0"/>
              </a:rPr>
              <a:t> народов, в дальнейшем закрепился в элитных слоях общества Европы. Во время Германской войны 1914 года и Великой отечественной войны солдаты их стали использовать в качестве кисета, т.е. для хранения табака, который не был характерным для башкирского этноса.</a:t>
            </a:r>
          </a:p>
          <a:p>
            <a:pPr algn="just">
              <a:buNone/>
            </a:pPr>
            <a:r>
              <a:rPr lang="ru-RU" sz="3800" dirty="0" smtClean="0">
                <a:latin typeface="Georgia" pitchFamily="18" charset="0"/>
              </a:rPr>
              <a:t>     </a:t>
            </a:r>
          </a:p>
          <a:p>
            <a:pPr algn="just">
              <a:buNone/>
            </a:pPr>
            <a:r>
              <a:rPr lang="ru-RU" sz="3800" dirty="0" smtClean="0">
                <a:latin typeface="Georgia" pitchFamily="18" charset="0"/>
              </a:rPr>
              <a:t> </a:t>
            </a:r>
            <a:r>
              <a:rPr lang="ru-RU" sz="3800" dirty="0" smtClean="0">
                <a:latin typeface="Georgia" pitchFamily="18" charset="0"/>
              </a:rPr>
              <a:t>   </a:t>
            </a:r>
            <a:r>
              <a:rPr lang="ru-RU" sz="3800" dirty="0" smtClean="0">
                <a:latin typeface="Georgia" pitchFamily="18" charset="0"/>
              </a:rPr>
              <a:t>Из </a:t>
            </a:r>
            <a:r>
              <a:rPr lang="ru-RU" sz="3800" dirty="0" smtClean="0">
                <a:latin typeface="Georgia" pitchFamily="18" charset="0"/>
              </a:rPr>
              <a:t>современных ученых в данный момент </a:t>
            </a:r>
            <a:r>
              <a:rPr lang="ru-RU" sz="3800" dirty="0" err="1" smtClean="0">
                <a:latin typeface="Georgia" pitchFamily="18" charset="0"/>
              </a:rPr>
              <a:t>янсык</a:t>
            </a:r>
            <a:r>
              <a:rPr lang="ru-RU" sz="3800" dirty="0" smtClean="0">
                <a:latin typeface="Georgia" pitchFamily="18" charset="0"/>
              </a:rPr>
              <a:t> изучают Заслуженный работник культуры </a:t>
            </a:r>
            <a:r>
              <a:rPr lang="ru-RU" sz="3800" dirty="0" err="1" smtClean="0">
                <a:latin typeface="Georgia" pitchFamily="18" charset="0"/>
              </a:rPr>
              <a:t>Гайнуллина</a:t>
            </a:r>
            <a:r>
              <a:rPr lang="ru-RU" sz="3800" dirty="0" smtClean="0">
                <a:latin typeface="Georgia" pitchFamily="18" charset="0"/>
              </a:rPr>
              <a:t> А.С.,  есть упоминания у этнографов Руденко С.И.,  Шитовой С.Н., а  также по </a:t>
            </a:r>
            <a:r>
              <a:rPr lang="ru-RU" sz="3800" dirty="0" err="1" smtClean="0">
                <a:latin typeface="Georgia" pitchFamily="18" charset="0"/>
              </a:rPr>
              <a:t>ссылк</a:t>
            </a:r>
            <a:r>
              <a:rPr lang="ba-RU" sz="3800" dirty="0" smtClean="0">
                <a:latin typeface="Georgia" pitchFamily="18" charset="0"/>
              </a:rPr>
              <a:t>ам </a:t>
            </a:r>
            <a:r>
              <a:rPr lang="ru-RU" sz="3800" u="sng" dirty="0" smtClean="0">
                <a:latin typeface="Georgia" pitchFamily="18" charset="0"/>
                <a:hlinkClick r:id="rId2"/>
              </a:rPr>
              <a:t>https://kurultai.ru/ru/content/3570-yansyk--bashkirskij-kiset-legenda-o-vozvrashhenii-domoj/?tag%5B1%5D=news</a:t>
            </a:r>
            <a:r>
              <a:rPr lang="ru-RU" sz="3800" dirty="0" smtClean="0">
                <a:latin typeface="Georgia" pitchFamily="18" charset="0"/>
              </a:rPr>
              <a:t> </a:t>
            </a:r>
            <a:r>
              <a:rPr lang="ba-RU" sz="3800" dirty="0" smtClean="0">
                <a:latin typeface="Georgia" pitchFamily="18" charset="0"/>
              </a:rPr>
              <a:t>, </a:t>
            </a:r>
            <a:r>
              <a:rPr lang="ba-RU" sz="3800" u="sng" dirty="0" smtClean="0">
                <a:latin typeface="Georgia" pitchFamily="18" charset="0"/>
                <a:hlinkClick r:id="rId3"/>
              </a:rPr>
              <a:t>https://bashkizi.ru/articles/uly-dan-y-n/2023-06-06/g-lm-ryenk-y-yansy-m-ryen-su-3285842</a:t>
            </a:r>
            <a:r>
              <a:rPr lang="ba-RU" sz="3800" dirty="0" smtClean="0">
                <a:latin typeface="Georgia" pitchFamily="18" charset="0"/>
              </a:rPr>
              <a:t> , </a:t>
            </a:r>
            <a:r>
              <a:rPr lang="ba-RU" sz="3800" u="sng" dirty="0" smtClean="0">
                <a:latin typeface="Georgia" pitchFamily="18" charset="0"/>
                <a:hlinkClick r:id="rId4"/>
              </a:rPr>
              <a:t>https://ba.wikipedia.org/wiki/Янсыҡ</a:t>
            </a:r>
            <a:r>
              <a:rPr lang="ba-RU" sz="3800" dirty="0" smtClean="0">
                <a:latin typeface="Georgia" pitchFamily="18" charset="0"/>
              </a:rPr>
              <a:t> </a:t>
            </a:r>
            <a:endParaRPr lang="ru-RU" sz="3800" dirty="0" smtClean="0">
              <a:latin typeface="Georgia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Georgia" pitchFamily="18" charset="0"/>
              </a:rPr>
              <a:t>Социологический аспект</a:t>
            </a:r>
            <a:r>
              <a:rPr lang="ru-RU" dirty="0" smtClean="0">
                <a:latin typeface="Georgia" pitchFamily="18" charset="0"/>
              </a:rPr>
              <a:t/>
            </a:r>
            <a:br>
              <a:rPr lang="ru-RU" dirty="0" smtClean="0">
                <a:latin typeface="Georgia" pitchFamily="18" charset="0"/>
              </a:rPr>
            </a:br>
            <a:endParaRPr lang="ru-RU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214422"/>
            <a:ext cx="8143900" cy="5643578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dirty="0" smtClean="0">
                <a:latin typeface="Georgia" pitchFamily="18" charset="0"/>
              </a:rPr>
              <a:t>   Невеста </a:t>
            </a:r>
            <a:r>
              <a:rPr lang="ru-RU" dirty="0" smtClean="0">
                <a:latin typeface="Georgia" pitchFamily="18" charset="0"/>
              </a:rPr>
              <a:t>дарит </a:t>
            </a:r>
            <a:r>
              <a:rPr lang="ru-RU" dirty="0" err="1" smtClean="0">
                <a:latin typeface="Georgia" pitchFamily="18" charset="0"/>
              </a:rPr>
              <a:t>янсык</a:t>
            </a:r>
            <a:r>
              <a:rPr lang="ru-RU" dirty="0" smtClean="0">
                <a:latin typeface="Georgia" pitchFamily="18" charset="0"/>
              </a:rPr>
              <a:t> для жениха во время обручения, т.е. во время </a:t>
            </a:r>
            <a:r>
              <a:rPr lang="ru-RU" dirty="0" err="1" smtClean="0">
                <a:latin typeface="Georgia" pitchFamily="18" charset="0"/>
              </a:rPr>
              <a:t>никаха</a:t>
            </a:r>
            <a:r>
              <a:rPr lang="ru-RU" dirty="0" smtClean="0">
                <a:latin typeface="Georgia" pitchFamily="18" charset="0"/>
              </a:rPr>
              <a:t>. И внутрь </a:t>
            </a:r>
            <a:r>
              <a:rPr lang="ru-RU" dirty="0" err="1" smtClean="0">
                <a:latin typeface="Georgia" pitchFamily="18" charset="0"/>
              </a:rPr>
              <a:t>янсыка</a:t>
            </a:r>
            <a:r>
              <a:rPr lang="ru-RU" dirty="0" smtClean="0">
                <a:latin typeface="Georgia" pitchFamily="18" charset="0"/>
              </a:rPr>
              <a:t> кладут маленький мешочек с горным чабрецом, который в народе носит название «к</a:t>
            </a:r>
            <a:r>
              <a:rPr lang="ba-RU" dirty="0" smtClean="0">
                <a:latin typeface="Georgia" pitchFamily="18" charset="0"/>
              </a:rPr>
              <a:t>ейәү үләне</a:t>
            </a:r>
            <a:r>
              <a:rPr lang="ru-RU" dirty="0" smtClean="0">
                <a:latin typeface="Georgia" pitchFamily="18" charset="0"/>
              </a:rPr>
              <a:t>», «</a:t>
            </a:r>
            <a:r>
              <a:rPr lang="ba-RU" dirty="0" smtClean="0">
                <a:latin typeface="Georgia" pitchFamily="18" charset="0"/>
              </a:rPr>
              <a:t>ҡан үләне</a:t>
            </a:r>
            <a:r>
              <a:rPr lang="ru-RU" dirty="0" smtClean="0">
                <a:latin typeface="Georgia" pitchFamily="18" charset="0"/>
              </a:rPr>
              <a:t>»</a:t>
            </a:r>
            <a:r>
              <a:rPr lang="ba-RU" dirty="0" smtClean="0">
                <a:latin typeface="Georgia" pitchFamily="18" charset="0"/>
              </a:rPr>
              <a:t>, т.е зятина трава и трава для крови.  Во время первой брачной ночи мешочек с этой травой достают из янсыка  и кладут в подушку для новобрачных. В народе второе название </a:t>
            </a:r>
            <a:r>
              <a:rPr lang="ru-RU" dirty="0" smtClean="0">
                <a:latin typeface="Georgia" pitchFamily="18" charset="0"/>
              </a:rPr>
              <a:t>«</a:t>
            </a:r>
            <a:r>
              <a:rPr lang="ba-RU" dirty="0" smtClean="0">
                <a:latin typeface="Georgia" pitchFamily="18" charset="0"/>
              </a:rPr>
              <a:t>трава для крови</a:t>
            </a:r>
            <a:r>
              <a:rPr lang="ru-RU" dirty="0" smtClean="0">
                <a:latin typeface="Georgia" pitchFamily="18" charset="0"/>
              </a:rPr>
              <a:t>» </a:t>
            </a:r>
            <a:r>
              <a:rPr lang="ba-RU" dirty="0" smtClean="0">
                <a:latin typeface="Georgia" pitchFamily="18" charset="0"/>
              </a:rPr>
              <a:t>указывает на то, что настой горного чабреца очищает кровь и благотворно влияет на кровеносные сосуды.</a:t>
            </a:r>
            <a:endParaRPr lang="ru-RU" dirty="0" smtClean="0">
              <a:latin typeface="Georgia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Georgia" pitchFamily="18" charset="0"/>
              </a:rPr>
              <a:t>Лингвистический аспект</a:t>
            </a:r>
            <a:r>
              <a:rPr lang="ru-RU" dirty="0" smtClean="0">
                <a:latin typeface="Georgia" pitchFamily="18" charset="0"/>
              </a:rPr>
              <a:t/>
            </a:r>
            <a:br>
              <a:rPr lang="ru-RU" dirty="0" smtClean="0">
                <a:latin typeface="Georgia" pitchFamily="18" charset="0"/>
              </a:rPr>
            </a:br>
            <a:endParaRPr lang="ru-RU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1447800"/>
            <a:ext cx="8005026" cy="5410200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ru-RU" dirty="0" smtClean="0">
                <a:latin typeface="Georgia" pitchFamily="18" charset="0"/>
              </a:rPr>
              <a:t>     Если </a:t>
            </a:r>
            <a:r>
              <a:rPr lang="ru-RU" dirty="0" smtClean="0">
                <a:latin typeface="Georgia" pitchFamily="18" charset="0"/>
              </a:rPr>
              <a:t>дать лингвистический анализ названия данного аксессуара, то слово «</a:t>
            </a:r>
            <a:r>
              <a:rPr lang="ru-RU" dirty="0" err="1" smtClean="0">
                <a:latin typeface="Georgia" pitchFamily="18" charset="0"/>
              </a:rPr>
              <a:t>янсык</a:t>
            </a:r>
            <a:r>
              <a:rPr lang="ru-RU" dirty="0" smtClean="0">
                <a:latin typeface="Georgia" pitchFamily="18" charset="0"/>
              </a:rPr>
              <a:t>» производима от слова «</a:t>
            </a:r>
            <a:r>
              <a:rPr lang="ba-RU" dirty="0" smtClean="0">
                <a:latin typeface="Georgia" pitchFamily="18" charset="0"/>
              </a:rPr>
              <a:t>йән</a:t>
            </a:r>
            <a:r>
              <a:rPr lang="ru-RU" dirty="0" smtClean="0">
                <a:latin typeface="Georgia" pitchFamily="18" charset="0"/>
              </a:rPr>
              <a:t>»</a:t>
            </a:r>
            <a:r>
              <a:rPr lang="ba-RU" dirty="0" smtClean="0">
                <a:latin typeface="Georgia" pitchFamily="18" charset="0"/>
              </a:rPr>
              <a:t>, что в переводе с башкирского языка означает </a:t>
            </a:r>
            <a:r>
              <a:rPr lang="ru-RU" dirty="0" smtClean="0">
                <a:latin typeface="Georgia" pitchFamily="18" charset="0"/>
              </a:rPr>
              <a:t>«</a:t>
            </a:r>
            <a:r>
              <a:rPr lang="ba-RU" dirty="0" smtClean="0">
                <a:latin typeface="Georgia" pitchFamily="18" charset="0"/>
              </a:rPr>
              <a:t>душа</a:t>
            </a:r>
            <a:r>
              <a:rPr lang="ru-RU" dirty="0" smtClean="0">
                <a:latin typeface="Georgia" pitchFamily="18" charset="0"/>
              </a:rPr>
              <a:t>» </a:t>
            </a:r>
            <a:r>
              <a:rPr lang="ba-RU" dirty="0" smtClean="0">
                <a:latin typeface="Georgia" pitchFamily="18" charset="0"/>
              </a:rPr>
              <a:t>или </a:t>
            </a:r>
            <a:r>
              <a:rPr lang="ru-RU" dirty="0" smtClean="0">
                <a:latin typeface="Georgia" pitchFamily="18" charset="0"/>
              </a:rPr>
              <a:t>«</a:t>
            </a:r>
            <a:r>
              <a:rPr lang="ba-RU" dirty="0" smtClean="0">
                <a:latin typeface="Georgia" pitchFamily="18" charset="0"/>
              </a:rPr>
              <a:t>количество душ</a:t>
            </a:r>
            <a:r>
              <a:rPr lang="ru-RU" dirty="0" smtClean="0">
                <a:latin typeface="Georgia" pitchFamily="18" charset="0"/>
              </a:rPr>
              <a:t>» </a:t>
            </a:r>
            <a:r>
              <a:rPr lang="ba-RU" dirty="0" smtClean="0">
                <a:latin typeface="Georgia" pitchFamily="18" charset="0"/>
              </a:rPr>
              <a:t>принадлежащий данной семьи или роду, где финансовая сторона содержимого этого кошелька зависит от благосостояния данной семьи или рода. Одним янсыком можно купить табун лошадей, стадо крупно или мелко-рогатого скота. </a:t>
            </a:r>
            <a:endParaRPr lang="ru-RU" dirty="0" smtClean="0">
              <a:latin typeface="Georgia" pitchFamily="18" charset="0"/>
            </a:endParaRPr>
          </a:p>
          <a:p>
            <a:pPr algn="just">
              <a:buNone/>
            </a:pPr>
            <a:r>
              <a:rPr lang="ba-RU" dirty="0" smtClean="0">
                <a:latin typeface="Georgia" pitchFamily="18" charset="0"/>
              </a:rPr>
              <a:t>     У </a:t>
            </a:r>
            <a:r>
              <a:rPr lang="ba-RU" dirty="0" smtClean="0">
                <a:latin typeface="Georgia" pitchFamily="18" charset="0"/>
              </a:rPr>
              <a:t>русского народа мужчины носили с собой кисеты для махорки, которые висели у них на поясах. Во время Германской войны и во время второй отечественной войны кисетами стали называть и башкирские янсыки, предназначение которых отнюдь не для махорок.</a:t>
            </a:r>
            <a:endParaRPr lang="ru-RU" dirty="0" smtClean="0">
              <a:latin typeface="Georgia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0"/>
            <a:ext cx="8143900" cy="1417638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СПОСОБЫ И ФОРМЫ ПЕРЕДАЧИ ТРАДИЦИИ 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447800"/>
            <a:ext cx="8143900" cy="5410200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ru-RU" dirty="0" smtClean="0">
                <a:latin typeface="Georgia" pitchFamily="18" charset="0"/>
              </a:rPr>
              <a:t>   Естественная </a:t>
            </a:r>
            <a:r>
              <a:rPr lang="ru-RU" dirty="0" smtClean="0">
                <a:latin typeface="Georgia" pitchFamily="18" charset="0"/>
              </a:rPr>
              <a:t>передача во время </a:t>
            </a:r>
            <a:r>
              <a:rPr lang="ru-RU" dirty="0" smtClean="0">
                <a:latin typeface="Georgia" pitchFamily="18" charset="0"/>
              </a:rPr>
              <a:t>свадебных торжеств</a:t>
            </a:r>
            <a:r>
              <a:rPr lang="ru-RU" dirty="0" smtClean="0">
                <a:latin typeface="Georgia" pitchFamily="18" charset="0"/>
              </a:rPr>
              <a:t>. Применяется во время </a:t>
            </a:r>
            <a:r>
              <a:rPr lang="ru-RU" dirty="0" smtClean="0">
                <a:latin typeface="Georgia" pitchFamily="18" charset="0"/>
              </a:rPr>
              <a:t>обучения студентов </a:t>
            </a:r>
            <a:r>
              <a:rPr lang="ru-RU" dirty="0" err="1" smtClean="0">
                <a:latin typeface="Georgia" pitchFamily="18" charset="0"/>
              </a:rPr>
              <a:t>этнохудожественного</a:t>
            </a:r>
            <a:r>
              <a:rPr lang="ru-RU" dirty="0" smtClean="0">
                <a:latin typeface="Georgia" pitchFamily="18" charset="0"/>
              </a:rPr>
              <a:t> отделения, и мастер-классов в учреждениях культуры</a:t>
            </a:r>
            <a:r>
              <a:rPr lang="ru-RU" dirty="0" smtClean="0">
                <a:latin typeface="Georgia" pitchFamily="18" charset="0"/>
              </a:rPr>
              <a:t>.</a:t>
            </a:r>
          </a:p>
          <a:p>
            <a:pPr algn="ctr">
              <a:buNone/>
            </a:pPr>
            <a:r>
              <a:rPr lang="ru-RU" sz="3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Источники </a:t>
            </a:r>
            <a:r>
              <a:rPr lang="ru-RU" sz="3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информации: </a:t>
            </a:r>
            <a:endParaRPr lang="ru-RU" sz="39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algn="just">
              <a:buNone/>
            </a:pPr>
            <a:r>
              <a:rPr lang="ru-RU" dirty="0" smtClean="0">
                <a:latin typeface="Georgia" pitchFamily="18" charset="0"/>
              </a:rPr>
              <a:t>   Фонды </a:t>
            </a:r>
            <a:r>
              <a:rPr lang="ru-RU" dirty="0" smtClean="0">
                <a:latin typeface="Georgia" pitchFamily="18" charset="0"/>
              </a:rPr>
              <a:t>музеев РБ, используются как архивный материал. В библиографии используется этнографические книги, монографии, статьи и легенды, связанные с данным объектом.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74638"/>
            <a:ext cx="81439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Georgia" pitchFamily="18" charset="0"/>
              </a:rPr>
              <a:t>Современное </a:t>
            </a:r>
            <a:r>
              <a:rPr lang="ru-RU" b="1" dirty="0" smtClean="0">
                <a:latin typeface="Georgia" pitchFamily="18" charset="0"/>
              </a:rPr>
              <a:t/>
            </a:r>
            <a:br>
              <a:rPr lang="ru-RU" b="1" dirty="0" smtClean="0">
                <a:latin typeface="Georgia" pitchFamily="18" charset="0"/>
              </a:rPr>
            </a:br>
            <a:r>
              <a:rPr lang="ru-RU" b="1" dirty="0" smtClean="0">
                <a:latin typeface="Georgia" pitchFamily="18" charset="0"/>
              </a:rPr>
              <a:t>состояние </a:t>
            </a:r>
            <a:r>
              <a:rPr lang="ru-RU" b="1" dirty="0" smtClean="0">
                <a:latin typeface="Georgia" pitchFamily="18" charset="0"/>
              </a:rPr>
              <a:t>объекта 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447800"/>
            <a:ext cx="8215370" cy="5410200"/>
          </a:xfrm>
        </p:spPr>
        <p:txBody>
          <a:bodyPr/>
          <a:lstStyle/>
          <a:p>
            <a:pPr algn="just">
              <a:buNone/>
            </a:pPr>
            <a:endParaRPr lang="ru-RU" sz="3600" dirty="0" smtClean="0"/>
          </a:p>
          <a:p>
            <a:pPr algn="just">
              <a:buNone/>
            </a:pPr>
            <a:r>
              <a:rPr lang="ru-RU" sz="3600" dirty="0" smtClean="0">
                <a:latin typeface="Georgia" pitchFamily="18" charset="0"/>
              </a:rPr>
              <a:t>    В </a:t>
            </a:r>
            <a:r>
              <a:rPr lang="ru-RU" sz="3600" dirty="0" smtClean="0">
                <a:latin typeface="Georgia" pitchFamily="18" charset="0"/>
              </a:rPr>
              <a:t>современной жизни данный объект бытует в Зауральских районах Республики Башкортостан, в их музеях и как изделие мастеров-изготовителей Зауралья.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0"/>
            <a:ext cx="8143900" cy="192880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latin typeface="Georgia" pitchFamily="18" charset="0"/>
              </a:rPr>
              <a:t>Формы сохранения и использования объекта в деятельности учреждений культуры</a:t>
            </a:r>
            <a:endParaRPr lang="ru-RU" sz="3600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1447800"/>
            <a:ext cx="8072462" cy="5410200"/>
          </a:xfrm>
        </p:spPr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pPr>
              <a:buNone/>
            </a:pPr>
            <a:r>
              <a:rPr lang="ru-RU" sz="2800" dirty="0" smtClean="0">
                <a:latin typeface="Georgia" pitchFamily="18" charset="0"/>
              </a:rPr>
              <a:t>1)</a:t>
            </a:r>
            <a:r>
              <a:rPr lang="ru-RU" sz="2800" dirty="0" err="1" smtClean="0">
                <a:latin typeface="Georgia" pitchFamily="18" charset="0"/>
              </a:rPr>
              <a:t>Янсык</a:t>
            </a:r>
            <a:r>
              <a:rPr lang="ru-RU" sz="2800" dirty="0" smtClean="0">
                <a:latin typeface="Georgia" pitchFamily="18" charset="0"/>
              </a:rPr>
              <a:t> для жениха используется в фольклорных представлениях, обычаях и свадебных обрядах, и на сценах и мастер-классах учреждений культуры. </a:t>
            </a:r>
          </a:p>
          <a:p>
            <a:pPr>
              <a:buNone/>
            </a:pPr>
            <a:r>
              <a:rPr lang="ru-RU" sz="2800" dirty="0" smtClean="0">
                <a:latin typeface="Georgia" pitchFamily="18" charset="0"/>
              </a:rPr>
              <a:t>2) В занятиях </a:t>
            </a:r>
            <a:r>
              <a:rPr lang="ru-RU" sz="2800" dirty="0" err="1" smtClean="0">
                <a:latin typeface="Georgia" pitchFamily="18" charset="0"/>
              </a:rPr>
              <a:t>этнохудожественного</a:t>
            </a:r>
            <a:r>
              <a:rPr lang="ru-RU" sz="2800" dirty="0" smtClean="0">
                <a:latin typeface="Georgia" pitchFamily="18" charset="0"/>
              </a:rPr>
              <a:t> и </a:t>
            </a:r>
            <a:r>
              <a:rPr lang="ru-RU" sz="2800" dirty="0" err="1" smtClean="0">
                <a:latin typeface="Georgia" pitchFamily="18" charset="0"/>
              </a:rPr>
              <a:t>фольклорныого</a:t>
            </a:r>
            <a:r>
              <a:rPr lang="ru-RU" sz="2800" dirty="0" smtClean="0">
                <a:latin typeface="Georgia" pitchFamily="18" charset="0"/>
              </a:rPr>
              <a:t> отделения учебных заведений культуры</a:t>
            </a:r>
          </a:p>
          <a:p>
            <a:pPr>
              <a:buNone/>
            </a:pPr>
            <a:r>
              <a:rPr lang="ru-RU" sz="2800" dirty="0" smtClean="0">
                <a:latin typeface="Georgia" pitchFamily="18" charset="0"/>
              </a:rPr>
              <a:t>3)проводятся мастер-классы по изготовлению данного </a:t>
            </a:r>
            <a:r>
              <a:rPr lang="ru-RU" sz="2800" dirty="0" smtClean="0">
                <a:latin typeface="Georgia" pitchFamily="18" charset="0"/>
              </a:rPr>
              <a:t>объекта</a:t>
            </a:r>
          </a:p>
          <a:p>
            <a:pPr algn="ctr">
              <a:buNone/>
            </a:pPr>
            <a:endParaRPr lang="ru-RU" sz="2800" b="1" dirty="0" smtClean="0">
              <a:latin typeface="Georgia" pitchFamily="18" charset="0"/>
            </a:endParaRPr>
          </a:p>
          <a:p>
            <a:pPr algn="ctr">
              <a:buNone/>
            </a:pPr>
            <a:r>
              <a:rPr lang="ru-RU" sz="2800" b="1" dirty="0" smtClean="0">
                <a:latin typeface="Georgia" pitchFamily="18" charset="0"/>
              </a:rPr>
              <a:t>Авторы/Составители</a:t>
            </a:r>
            <a:r>
              <a:rPr lang="ru-RU" sz="2800" b="1" dirty="0" smtClean="0">
                <a:latin typeface="Georgia" pitchFamily="18" charset="0"/>
              </a:rPr>
              <a:t>:</a:t>
            </a:r>
            <a:r>
              <a:rPr lang="ru-RU" sz="2800" dirty="0" smtClean="0">
                <a:latin typeface="Georgia" pitchFamily="18" charset="0"/>
              </a:rPr>
              <a:t> </a:t>
            </a:r>
            <a:endParaRPr lang="ru-RU" sz="2800" dirty="0" smtClean="0">
              <a:latin typeface="Georgia" pitchFamily="18" charset="0"/>
            </a:endParaRPr>
          </a:p>
          <a:p>
            <a:pPr algn="ctr">
              <a:buNone/>
            </a:pPr>
            <a:r>
              <a:rPr lang="ru-RU" sz="2800" dirty="0" err="1" smtClean="0">
                <a:latin typeface="Georgia" pitchFamily="18" charset="0"/>
              </a:rPr>
              <a:t>Гайнуллина</a:t>
            </a:r>
            <a:r>
              <a:rPr lang="ru-RU" sz="2800" dirty="0" smtClean="0">
                <a:latin typeface="Georgia" pitchFamily="18" charset="0"/>
              </a:rPr>
              <a:t> </a:t>
            </a:r>
            <a:r>
              <a:rPr lang="ru-RU" sz="2800" dirty="0" smtClean="0">
                <a:latin typeface="Georgia" pitchFamily="18" charset="0"/>
              </a:rPr>
              <a:t>А.С./ </a:t>
            </a:r>
            <a:r>
              <a:rPr lang="ru-RU" sz="2800" dirty="0" err="1" smtClean="0">
                <a:latin typeface="Georgia" pitchFamily="18" charset="0"/>
              </a:rPr>
              <a:t>Даутова</a:t>
            </a:r>
            <a:r>
              <a:rPr lang="ru-RU" sz="2800" dirty="0" smtClean="0">
                <a:latin typeface="Georgia" pitchFamily="18" charset="0"/>
              </a:rPr>
              <a:t> А.А</a:t>
            </a:r>
            <a:endParaRPr lang="ru-RU" sz="2800" dirty="0" smtClean="0">
              <a:latin typeface="Georgia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НКН\Янсык невесты\фото янсык\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</p:spPr>
      </p:pic>
      <p:pic>
        <p:nvPicPr>
          <p:cNvPr id="2051" name="Picture 3" descr="C:\Users\user\Desktop\НКН\Янсык невесты\фото янсык\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\Desktop\НКН\Янсык невесты\фото янсык\dYDL-Fnt57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953000" cy="6858000"/>
          </a:xfrm>
          <a:prstGeom prst="rect">
            <a:avLst/>
          </a:prstGeom>
          <a:noFill/>
        </p:spPr>
      </p:pic>
      <p:pic>
        <p:nvPicPr>
          <p:cNvPr id="3075" name="Picture 3" descr="C:\Users\user\Desktop\НКН\Янсык невесты\фото янсык\reV3AR_3kBA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3438" y="0"/>
            <a:ext cx="450056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214290"/>
            <a:ext cx="8286776" cy="664371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5100" b="1" dirty="0" smtClean="0">
                <a:latin typeface="Georgia" pitchFamily="18" charset="0"/>
              </a:rPr>
              <a:t>1. Название объекта:</a:t>
            </a:r>
            <a:r>
              <a:rPr lang="ru-RU" sz="5100" dirty="0" smtClean="0">
                <a:latin typeface="Georgia" pitchFamily="18" charset="0"/>
              </a:rPr>
              <a:t> </a:t>
            </a:r>
            <a:r>
              <a:rPr lang="ru-RU" sz="5100" dirty="0" err="1" smtClean="0">
                <a:latin typeface="Georgia" pitchFamily="18" charset="0"/>
              </a:rPr>
              <a:t>«Янсыҡ» </a:t>
            </a:r>
            <a:r>
              <a:rPr lang="ru-RU" sz="5100" dirty="0" smtClean="0">
                <a:latin typeface="Georgia" pitchFamily="18" charset="0"/>
              </a:rPr>
              <a:t>невесты для жениха</a:t>
            </a:r>
          </a:p>
          <a:p>
            <a:pPr>
              <a:buNone/>
            </a:pPr>
            <a:r>
              <a:rPr lang="ru-RU" sz="5100" b="1" dirty="0" smtClean="0">
                <a:latin typeface="Georgia" pitchFamily="18" charset="0"/>
              </a:rPr>
              <a:t>2. Категория объекта:</a:t>
            </a:r>
            <a:r>
              <a:rPr lang="ru-RU" sz="5100" dirty="0" smtClean="0">
                <a:latin typeface="Georgia" pitchFamily="18" charset="0"/>
              </a:rPr>
              <a:t> Традиционные технологии/ техники</a:t>
            </a:r>
          </a:p>
          <a:p>
            <a:pPr>
              <a:buNone/>
            </a:pPr>
            <a:r>
              <a:rPr lang="ru-RU" sz="5100" b="1" dirty="0" smtClean="0">
                <a:latin typeface="Georgia" pitchFamily="18" charset="0"/>
              </a:rPr>
              <a:t>3. Этническая принадлежность:</a:t>
            </a:r>
            <a:r>
              <a:rPr lang="ru-RU" sz="5100" dirty="0" smtClean="0">
                <a:latin typeface="Georgia" pitchFamily="18" charset="0"/>
              </a:rPr>
              <a:t> башкирский мужской аксессуар</a:t>
            </a:r>
          </a:p>
          <a:p>
            <a:pPr>
              <a:buNone/>
            </a:pPr>
            <a:r>
              <a:rPr lang="ru-RU" sz="5100" b="1" dirty="0" smtClean="0">
                <a:latin typeface="Georgia" pitchFamily="18" charset="0"/>
              </a:rPr>
              <a:t>4. Язык:</a:t>
            </a:r>
            <a:r>
              <a:rPr lang="ru-RU" sz="5100" dirty="0" smtClean="0">
                <a:latin typeface="Georgia" pitchFamily="18" charset="0"/>
              </a:rPr>
              <a:t> башкирский</a:t>
            </a:r>
          </a:p>
          <a:p>
            <a:pPr>
              <a:buNone/>
            </a:pPr>
            <a:r>
              <a:rPr lang="ru-RU" sz="5100" b="1" dirty="0" smtClean="0">
                <a:latin typeface="Georgia" pitchFamily="18" charset="0"/>
              </a:rPr>
              <a:t>5. Конфессиональная принадлежность:</a:t>
            </a:r>
            <a:r>
              <a:rPr lang="ru-RU" sz="5100" dirty="0" smtClean="0">
                <a:latin typeface="Georgia" pitchFamily="18" charset="0"/>
              </a:rPr>
              <a:t> ислам</a:t>
            </a:r>
          </a:p>
          <a:p>
            <a:pPr>
              <a:buNone/>
            </a:pPr>
            <a:r>
              <a:rPr lang="ru-RU" sz="5100" b="1" dirty="0" smtClean="0">
                <a:latin typeface="Georgia" pitchFamily="18" charset="0"/>
              </a:rPr>
              <a:t>6.  Места бытования</a:t>
            </a:r>
            <a:r>
              <a:rPr lang="ru-RU" sz="5100" dirty="0" smtClean="0">
                <a:latin typeface="Georgia" pitchFamily="18" charset="0"/>
              </a:rPr>
              <a:t>: </a:t>
            </a:r>
            <a:r>
              <a:rPr lang="ru-RU" sz="5100" dirty="0" err="1" smtClean="0">
                <a:latin typeface="Georgia" pitchFamily="18" charset="0"/>
              </a:rPr>
              <a:t>Хайбуллинский</a:t>
            </a:r>
            <a:r>
              <a:rPr lang="ru-RU" sz="5100" dirty="0" smtClean="0">
                <a:latin typeface="Georgia" pitchFamily="18" charset="0"/>
              </a:rPr>
              <a:t>, </a:t>
            </a:r>
            <a:r>
              <a:rPr lang="ru-RU" sz="5100" dirty="0" err="1" smtClean="0">
                <a:latin typeface="Georgia" pitchFamily="18" charset="0"/>
              </a:rPr>
              <a:t>Баймакский</a:t>
            </a:r>
            <a:r>
              <a:rPr lang="ru-RU" sz="5100" dirty="0" smtClean="0">
                <a:latin typeface="Georgia" pitchFamily="18" charset="0"/>
              </a:rPr>
              <a:t>, Зилаирский, </a:t>
            </a:r>
            <a:r>
              <a:rPr lang="ru-RU" sz="5100" dirty="0" err="1" smtClean="0">
                <a:latin typeface="Georgia" pitchFamily="18" charset="0"/>
              </a:rPr>
              <a:t>Зианчуринский</a:t>
            </a:r>
            <a:r>
              <a:rPr lang="ru-RU" sz="5100" dirty="0" smtClean="0">
                <a:latin typeface="Georgia" pitchFamily="18" charset="0"/>
              </a:rPr>
              <a:t>, </a:t>
            </a:r>
            <a:r>
              <a:rPr lang="ru-RU" sz="5100" dirty="0" err="1" smtClean="0">
                <a:latin typeface="Georgia" pitchFamily="18" charset="0"/>
              </a:rPr>
              <a:t>Абзелиловский</a:t>
            </a:r>
            <a:r>
              <a:rPr lang="ru-RU" sz="5100" dirty="0" smtClean="0">
                <a:latin typeface="Georgia" pitchFamily="18" charset="0"/>
              </a:rPr>
              <a:t>, </a:t>
            </a:r>
            <a:r>
              <a:rPr lang="ru-RU" sz="5100" dirty="0" err="1" smtClean="0">
                <a:latin typeface="Georgia" pitchFamily="18" charset="0"/>
              </a:rPr>
              <a:t>Белорецкий</a:t>
            </a:r>
            <a:r>
              <a:rPr lang="ru-RU" sz="5100" dirty="0" smtClean="0">
                <a:latin typeface="Georgia" pitchFamily="18" charset="0"/>
              </a:rPr>
              <a:t>, </a:t>
            </a:r>
            <a:r>
              <a:rPr lang="ru-RU" sz="5100" dirty="0" err="1" smtClean="0">
                <a:latin typeface="Georgia" pitchFamily="18" charset="0"/>
              </a:rPr>
              <a:t>Бурзянский</a:t>
            </a:r>
            <a:r>
              <a:rPr lang="ru-RU" sz="5100" dirty="0" smtClean="0">
                <a:latin typeface="Georgia" pitchFamily="18" charset="0"/>
              </a:rPr>
              <a:t> районы </a:t>
            </a:r>
          </a:p>
          <a:p>
            <a:pPr>
              <a:buNone/>
            </a:pPr>
            <a:r>
              <a:rPr lang="ru-RU" sz="5100" dirty="0" smtClean="0">
                <a:latin typeface="Georgia" pitchFamily="18" charset="0"/>
              </a:rPr>
              <a:t>   т.е. районы Зауралья Республики Башкортостан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642910" y="0"/>
            <a:ext cx="8501090" cy="68580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sz="2000" dirty="0" smtClean="0">
                <a:latin typeface="Georgia" pitchFamily="18" charset="0"/>
                <a:ea typeface="Times New Roman" pitchFamily="18" charset="0"/>
                <a:cs typeface="Arial" pitchFamily="34" charset="0"/>
              </a:rPr>
              <a:t>     </a:t>
            </a:r>
            <a:r>
              <a:rPr lang="ru-RU" sz="2000" dirty="0" smtClean="0">
                <a:latin typeface="Georgia" pitchFamily="18" charset="0"/>
                <a:ea typeface="Times New Roman" pitchFamily="18" charset="0"/>
                <a:cs typeface="Arial" pitchFamily="34" charset="0"/>
              </a:rPr>
              <a:t>«</a:t>
            </a:r>
            <a:r>
              <a:rPr lang="ru-RU" sz="2000" dirty="0" err="1" smtClean="0">
                <a:latin typeface="Georgia" pitchFamily="18" charset="0"/>
                <a:ea typeface="Times New Roman" pitchFamily="18" charset="0"/>
                <a:cs typeface="Arial" pitchFamily="34" charset="0"/>
              </a:rPr>
              <a:t>Янсык</a:t>
            </a:r>
            <a:r>
              <a:rPr lang="ru-RU" sz="2000" dirty="0" smtClean="0">
                <a:latin typeface="Georgia" pitchFamily="18" charset="0"/>
                <a:ea typeface="Times New Roman" pitchFamily="18" charset="0"/>
                <a:cs typeface="Arial" pitchFamily="34" charset="0"/>
              </a:rPr>
              <a:t>» свадебный – это мужской кошелек, который изготавливается невестой для своего        жениха. В Зауральских районах Республики Башкортостан </a:t>
            </a:r>
            <a:r>
              <a:rPr lang="ru-RU" sz="2000" dirty="0" err="1" smtClean="0">
                <a:latin typeface="Georgia" pitchFamily="18" charset="0"/>
                <a:ea typeface="Times New Roman" pitchFamily="18" charset="0"/>
                <a:cs typeface="Arial" pitchFamily="34" charset="0"/>
              </a:rPr>
              <a:t>янсык</a:t>
            </a:r>
            <a:r>
              <a:rPr lang="ru-RU" sz="2000" dirty="0" smtClean="0">
                <a:latin typeface="Georgia" pitchFamily="18" charset="0"/>
                <a:ea typeface="Times New Roman" pitchFamily="18" charset="0"/>
                <a:cs typeface="Arial" pitchFamily="34" charset="0"/>
              </a:rPr>
              <a:t> бывает 2-х видов: с растительным орнаментом и орнаментом </a:t>
            </a:r>
            <a:r>
              <a:rPr lang="ru-RU" sz="2000" dirty="0" err="1" smtClean="0">
                <a:latin typeface="Georgia" pitchFamily="18" charset="0"/>
                <a:ea typeface="Times New Roman" pitchFamily="18" charset="0"/>
                <a:cs typeface="Arial" pitchFamily="34" charset="0"/>
              </a:rPr>
              <a:t>кускара</a:t>
            </a:r>
            <a:r>
              <a:rPr lang="ru-RU" sz="2000" dirty="0" smtClean="0">
                <a:latin typeface="Georgia" pitchFamily="18" charset="0"/>
                <a:ea typeface="Times New Roman" pitchFamily="18" charset="0"/>
                <a:cs typeface="Arial" pitchFamily="34" charset="0"/>
              </a:rPr>
              <a:t>. Иголкой вышивается тамбурная вышивка, а не крючком.</a:t>
            </a:r>
            <a:endParaRPr lang="ru-RU" sz="2000" dirty="0"/>
          </a:p>
        </p:txBody>
      </p:sp>
      <p:pic>
        <p:nvPicPr>
          <p:cNvPr id="1026" name="Picture 2" descr="C:\Users\user\Desktop\НКН\Янсык невесты\фото янсык\01q1oadSrB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841488"/>
            <a:ext cx="4000528" cy="5016512"/>
          </a:xfrm>
          <a:prstGeom prst="rect">
            <a:avLst/>
          </a:prstGeom>
          <a:noFill/>
        </p:spPr>
      </p:pic>
      <p:pic>
        <p:nvPicPr>
          <p:cNvPr id="1027" name="Picture 3" descr="C:\Users\user\Desktop\НКН\Янсык невесты\фото янсык\5Px7Cy4PgwQ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1857364"/>
            <a:ext cx="4143372" cy="50006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фото янсык\4ad36218-151b-4cff-9c03-a833500226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4429132"/>
            <a:ext cx="3214710" cy="2428868"/>
          </a:xfrm>
          <a:prstGeom prst="rect">
            <a:avLst/>
          </a:prstGeom>
          <a:noFill/>
        </p:spPr>
      </p:pic>
      <p:pic>
        <p:nvPicPr>
          <p:cNvPr id="1029" name="Picture 5" descr="C:\Users\user\Desktop\НКН\Янсык невесты\фото янсык\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1857364"/>
            <a:ext cx="4000528" cy="2571768"/>
          </a:xfrm>
          <a:prstGeom prst="rect">
            <a:avLst/>
          </a:prstGeom>
          <a:noFill/>
        </p:spPr>
      </p:pic>
      <p:pic>
        <p:nvPicPr>
          <p:cNvPr id="1030" name="Picture 6" descr="C:\Users\user\Desktop\НКН\Янсык невесты\фото янсык\2-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1857364"/>
            <a:ext cx="4143372" cy="2571768"/>
          </a:xfrm>
          <a:prstGeom prst="rect">
            <a:avLst/>
          </a:prstGeom>
          <a:noFill/>
        </p:spPr>
      </p:pic>
      <p:pic>
        <p:nvPicPr>
          <p:cNvPr id="1031" name="Picture 7" descr="C:\Users\user\Desktop\НКН\Янсык невесты\фото янсык\3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88" y="4429132"/>
            <a:ext cx="2714612" cy="2428868"/>
          </a:xfrm>
          <a:prstGeom prst="rect">
            <a:avLst/>
          </a:prstGeom>
          <a:noFill/>
        </p:spPr>
      </p:pic>
      <p:pic>
        <p:nvPicPr>
          <p:cNvPr id="1033" name="Picture 9" descr="C:\Users\user\Desktop\НКН\Янсык невесты\фото янсык\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00100" y="4429132"/>
            <a:ext cx="3000396" cy="2428868"/>
          </a:xfrm>
          <a:prstGeom prst="rect">
            <a:avLst/>
          </a:prstGeom>
          <a:noFill/>
        </p:spPr>
      </p:pic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1000100" y="0"/>
            <a:ext cx="81439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Обрамление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т.е. края данного праздничного аксессуара,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изготавливаются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двумя способами: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-лентой, которая собирается гармошкой, шириной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000" dirty="0" smtClean="0"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не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более  1-1,5 см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-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кружевой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, ширина которой не более  1,5-2 см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285728"/>
            <a:ext cx="8501090" cy="2928958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ru-RU" dirty="0" smtClean="0"/>
              <a:t>    </a:t>
            </a:r>
            <a:r>
              <a:rPr lang="ru-RU" sz="2600" dirty="0" smtClean="0">
                <a:latin typeface="Georgia" pitchFamily="18" charset="0"/>
              </a:rPr>
              <a:t>Для изготовления </a:t>
            </a:r>
            <a:r>
              <a:rPr lang="ru-RU" sz="2600" dirty="0" err="1" smtClean="0">
                <a:latin typeface="Georgia" pitchFamily="18" charset="0"/>
              </a:rPr>
              <a:t>Янсыка</a:t>
            </a:r>
            <a:r>
              <a:rPr lang="ru-RU" sz="2600" dirty="0" smtClean="0">
                <a:latin typeface="Georgia" pitchFamily="18" charset="0"/>
              </a:rPr>
              <a:t> невесты для жениха необходимы следующие материалы: хлопчатобумажный, льняной, атласный, бархатный ткани для вышивания лицевой стороны (2 </a:t>
            </a:r>
            <a:r>
              <a:rPr lang="ru-RU" sz="2600" dirty="0" err="1" smtClean="0">
                <a:latin typeface="Georgia" pitchFamily="18" charset="0"/>
              </a:rPr>
              <a:t>шт</a:t>
            </a:r>
            <a:r>
              <a:rPr lang="ru-RU" sz="2600" dirty="0" smtClean="0">
                <a:latin typeface="Georgia" pitchFamily="18" charset="0"/>
              </a:rPr>
              <a:t>) и хлопчатобумажная ткань как подкладочная для внутренней стороны. А также мулине для вышивания и для 2-х кисточек, шнура. Для второго вида необходима соответствующая нитка (хлопчатобумажная, шелковая, серебряная или золотая) и крючок для плетения кружева. Нижняя часть </a:t>
            </a:r>
            <a:r>
              <a:rPr lang="ru-RU" sz="2600" dirty="0" err="1" smtClean="0">
                <a:latin typeface="Georgia" pitchFamily="18" charset="0"/>
              </a:rPr>
              <a:t>янсыка</a:t>
            </a:r>
            <a:r>
              <a:rPr lang="ru-RU" sz="2600" dirty="0" smtClean="0">
                <a:latin typeface="Georgia" pitchFamily="18" charset="0"/>
              </a:rPr>
              <a:t> должна быть в овальной форме, т.е в округленной форме</a:t>
            </a:r>
          </a:p>
          <a:p>
            <a:endParaRPr lang="ru-RU" dirty="0"/>
          </a:p>
        </p:txBody>
      </p:sp>
      <p:pic>
        <p:nvPicPr>
          <p:cNvPr id="16386" name="Picture 2" descr="C:\Users\user\Desktop\фото янсык\aac929d4-ca44-497b-9bf7-8d9555aeabc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3286124"/>
            <a:ext cx="4762502" cy="3571876"/>
          </a:xfrm>
          <a:prstGeom prst="rect">
            <a:avLst/>
          </a:prstGeom>
          <a:noFill/>
        </p:spPr>
      </p:pic>
      <p:pic>
        <p:nvPicPr>
          <p:cNvPr id="16388" name="Picture 4" descr="C:\Users\user\Desktop\фото янсык\0e1ef3b2-6687-4feb-95f2-6f14423909a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3286124"/>
            <a:ext cx="4643438" cy="35718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0"/>
            <a:ext cx="8501090" cy="3357562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ru-RU" dirty="0" smtClean="0"/>
              <a:t>   </a:t>
            </a:r>
            <a:r>
              <a:rPr lang="en-US" dirty="0" smtClean="0"/>
              <a:t> </a:t>
            </a:r>
            <a:r>
              <a:rPr lang="ru-RU" sz="2800" dirty="0" smtClean="0">
                <a:latin typeface="Georgia" pitchFamily="18" charset="0"/>
              </a:rPr>
              <a:t>Лента </a:t>
            </a:r>
            <a:r>
              <a:rPr lang="ru-RU" sz="2800" dirty="0" smtClean="0">
                <a:latin typeface="Georgia" pitchFamily="18" charset="0"/>
              </a:rPr>
              <a:t>шириной 2 см собирается в гармошку и закрепляется в одну сторону лицевой ткани. Лицевая сторона вышивается тамбурной вышивкой, одинаковым узором (2 </a:t>
            </a:r>
            <a:r>
              <a:rPr lang="ru-RU" sz="2800" dirty="0" err="1" smtClean="0">
                <a:latin typeface="Georgia" pitchFamily="18" charset="0"/>
              </a:rPr>
              <a:t>шт</a:t>
            </a:r>
            <a:r>
              <a:rPr lang="ru-RU" sz="2800" dirty="0" smtClean="0">
                <a:latin typeface="Georgia" pitchFamily="18" charset="0"/>
              </a:rPr>
              <a:t>). После того, как закрепили гармошкой ленту и после вышивания узора, обе стороны закрепляются друг с другом. Далее шьется внутренний подкладочный мешок, закрепляется с верхней стороны лицевыми сторонками. Для вставки шнура с кисточками шьем проход в верхней части </a:t>
            </a:r>
            <a:r>
              <a:rPr lang="ru-RU" sz="2800" dirty="0" err="1" smtClean="0">
                <a:latin typeface="Georgia" pitchFamily="18" charset="0"/>
              </a:rPr>
              <a:t>янсыка</a:t>
            </a:r>
            <a:r>
              <a:rPr lang="ru-RU" sz="2800" dirty="0" smtClean="0"/>
              <a:t>.</a:t>
            </a:r>
          </a:p>
          <a:p>
            <a:endParaRPr lang="ru-RU" dirty="0"/>
          </a:p>
        </p:txBody>
      </p:sp>
      <p:pic>
        <p:nvPicPr>
          <p:cNvPr id="4" name="Picture 4" descr="C:\Users\user\Desktop\фото янсык\970e49e8-18e5-4b78-9440-a7cd9470778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3143248"/>
            <a:ext cx="4500594" cy="3714752"/>
          </a:xfrm>
          <a:prstGeom prst="rect">
            <a:avLst/>
          </a:prstGeom>
          <a:noFill/>
        </p:spPr>
      </p:pic>
      <p:pic>
        <p:nvPicPr>
          <p:cNvPr id="5" name="Picture 8" descr="C:\Users\user\Desktop\НКН\Янсык невесты\фото янсык\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3143248"/>
            <a:ext cx="3714744" cy="37147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0"/>
            <a:ext cx="8219340" cy="3357562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ru-RU" dirty="0" smtClean="0"/>
              <a:t>     </a:t>
            </a:r>
            <a:r>
              <a:rPr lang="ru-RU" dirty="0" smtClean="0">
                <a:latin typeface="Georgia" pitchFamily="18" charset="0"/>
              </a:rPr>
              <a:t>После вышивки обеих лицевых сторон, их соединяем и начинаем плести кружева, которые должны быть шириной 1см, 1,5 см, 2 см. не более. Если серебряной, золотой ниткой, не более 1 см. Кружева должна быть зубчатыми или округленными узорами. После работы с </a:t>
            </a:r>
            <a:r>
              <a:rPr lang="ru-RU" dirty="0" err="1" smtClean="0">
                <a:latin typeface="Georgia" pitchFamily="18" charset="0"/>
              </a:rPr>
              <a:t>кружевой</a:t>
            </a:r>
            <a:r>
              <a:rPr lang="ru-RU" dirty="0" smtClean="0">
                <a:latin typeface="Georgia" pitchFamily="18" charset="0"/>
              </a:rPr>
              <a:t>, шьем мешок для внутренней стороны и закрепляем верхние части, далее шьем проход для шнурка с кисточками. Кисточки изготавливаются из ниточек или мулине.</a:t>
            </a:r>
          </a:p>
          <a:p>
            <a:endParaRPr lang="ru-RU" dirty="0"/>
          </a:p>
        </p:txBody>
      </p:sp>
      <p:pic>
        <p:nvPicPr>
          <p:cNvPr id="14337" name="Picture 1" descr="C:\Users\user\Desktop\фото янсык\ca316967-3d7c-4678-be3f-3e4a51e1e66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3214686"/>
            <a:ext cx="4000527" cy="3643314"/>
          </a:xfrm>
          <a:prstGeom prst="rect">
            <a:avLst/>
          </a:prstGeom>
          <a:noFill/>
        </p:spPr>
      </p:pic>
      <p:pic>
        <p:nvPicPr>
          <p:cNvPr id="14338" name="Picture 2" descr="C:\Users\user\Desktop\НКН\Янсык невесты\фото янсык\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3214686"/>
            <a:ext cx="4143372" cy="36433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Georgia" pitchFamily="18" charset="0"/>
              </a:rPr>
              <a:t>Состояние бытования</a:t>
            </a:r>
            <a:r>
              <a:rPr lang="ru-RU" dirty="0" smtClean="0">
                <a:latin typeface="Georgia" pitchFamily="18" charset="0"/>
              </a:rPr>
              <a:t/>
            </a:r>
            <a:br>
              <a:rPr lang="ru-RU" dirty="0" smtClean="0">
                <a:latin typeface="Georgia" pitchFamily="18" charset="0"/>
              </a:rPr>
            </a:br>
            <a:endParaRPr lang="ru-RU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071546"/>
            <a:ext cx="8219340" cy="5176854"/>
          </a:xfrm>
        </p:spPr>
        <p:txBody>
          <a:bodyPr/>
          <a:lstStyle/>
          <a:p>
            <a:pPr algn="just">
              <a:buNone/>
            </a:pPr>
            <a:r>
              <a:rPr lang="en-US" dirty="0" smtClean="0">
                <a:latin typeface="Georgia" pitchFamily="18" charset="0"/>
              </a:rPr>
              <a:t>   </a:t>
            </a:r>
            <a:r>
              <a:rPr lang="ru-RU" dirty="0" smtClean="0">
                <a:latin typeface="Georgia" pitchFamily="18" charset="0"/>
              </a:rPr>
              <a:t>Данный </a:t>
            </a:r>
            <a:r>
              <a:rPr lang="ru-RU" dirty="0" smtClean="0">
                <a:latin typeface="Georgia" pitchFamily="18" charset="0"/>
              </a:rPr>
              <a:t>вид </a:t>
            </a:r>
            <a:r>
              <a:rPr lang="ru-RU" dirty="0" err="1" smtClean="0">
                <a:latin typeface="Georgia" pitchFamily="18" charset="0"/>
              </a:rPr>
              <a:t>янсыка</a:t>
            </a:r>
            <a:r>
              <a:rPr lang="ru-RU" dirty="0" smtClean="0">
                <a:latin typeface="Georgia" pitchFamily="18" charset="0"/>
              </a:rPr>
              <a:t> в данный момент восстанавливается, так как ошибочно бытует мнение, что </a:t>
            </a:r>
            <a:r>
              <a:rPr lang="ru-RU" dirty="0" err="1" smtClean="0">
                <a:latin typeface="Georgia" pitchFamily="18" charset="0"/>
              </a:rPr>
              <a:t>янсык</a:t>
            </a:r>
            <a:r>
              <a:rPr lang="ru-RU" dirty="0" smtClean="0">
                <a:latin typeface="Georgia" pitchFamily="18" charset="0"/>
              </a:rPr>
              <a:t> шьется </a:t>
            </a:r>
            <a:r>
              <a:rPr lang="ru-RU" dirty="0" err="1" smtClean="0">
                <a:latin typeface="Georgia" pitchFamily="18" charset="0"/>
              </a:rPr>
              <a:t>полосочными</a:t>
            </a:r>
            <a:r>
              <a:rPr lang="ru-RU" dirty="0" smtClean="0">
                <a:latin typeface="Georgia" pitchFamily="18" charset="0"/>
              </a:rPr>
              <a:t> рядами из ленточек, который характерен для нагрудника – </a:t>
            </a:r>
            <a:r>
              <a:rPr lang="ru-RU" dirty="0" err="1" smtClean="0">
                <a:latin typeface="Georgia" pitchFamily="18" charset="0"/>
              </a:rPr>
              <a:t>тушелдерек</a:t>
            </a:r>
            <a:r>
              <a:rPr lang="ru-RU" dirty="0" smtClean="0">
                <a:latin typeface="Georgia" pitchFamily="18" charset="0"/>
              </a:rPr>
              <a:t>, которую носят женщины как внутреннее белье для грудей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74638"/>
            <a:ext cx="821533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Georgia" pitchFamily="18" charset="0"/>
              </a:rPr>
              <a:t>Исключительность/Ценность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447800"/>
            <a:ext cx="8219340" cy="48006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>
                <a:latin typeface="Georgia" pitchFamily="18" charset="0"/>
              </a:rPr>
              <a:t>   Исключительность </a:t>
            </a:r>
            <a:r>
              <a:rPr lang="ru-RU" dirty="0" smtClean="0">
                <a:latin typeface="Georgia" pitchFamily="18" charset="0"/>
              </a:rPr>
              <a:t>и ценность данного аксессуара для мужчин восстанавливается на основе этнографических рукописей, книг, статей. Реконструкция делается на основе данного объекта с районных, городских фондов музеев и Национального музея Республики Башкортостан.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219</TotalTime>
  <Words>970</Words>
  <PresentationFormat>Экран (4:3)</PresentationFormat>
  <Paragraphs>48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Солнцестояние</vt:lpstr>
      <vt:lpstr>Технология изготовления «Янсыка»  невесты для жениха</vt:lpstr>
      <vt:lpstr>Слайд 2</vt:lpstr>
      <vt:lpstr>Слайд 3</vt:lpstr>
      <vt:lpstr>Слайд 4</vt:lpstr>
      <vt:lpstr>Слайд 5</vt:lpstr>
      <vt:lpstr>Слайд 6</vt:lpstr>
      <vt:lpstr>Слайд 7</vt:lpstr>
      <vt:lpstr>Состояние бытования </vt:lpstr>
      <vt:lpstr>Исключительность/Ценность </vt:lpstr>
      <vt:lpstr>Слайд 10</vt:lpstr>
      <vt:lpstr>Слайд 11</vt:lpstr>
      <vt:lpstr>Исторический аспект </vt:lpstr>
      <vt:lpstr>Социологический аспект </vt:lpstr>
      <vt:lpstr>Лингвистический аспект </vt:lpstr>
      <vt:lpstr>СПОСОБЫ И ФОРМЫ ПЕРЕДАЧИ ТРАДИЦИИ </vt:lpstr>
      <vt:lpstr>Современное  состояние объекта </vt:lpstr>
      <vt:lpstr>Формы сохранения и использования объекта в деятельности учреждений культуры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Технология изготовления «Янсыка»  невесты для жениха</dc:title>
  <dc:creator>user</dc:creator>
  <cp:lastModifiedBy>Пользователь Windows</cp:lastModifiedBy>
  <cp:revision>8</cp:revision>
  <dcterms:created xsi:type="dcterms:W3CDTF">2024-02-28T05:11:39Z</dcterms:created>
  <dcterms:modified xsi:type="dcterms:W3CDTF">2024-03-05T10:39:41Z</dcterms:modified>
</cp:coreProperties>
</file>